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55C1DB7-B55C-4A8D-9C59-125A8F88469A}" type="datetimeFigureOut">
              <a:rPr lang="ar-IQ" smtClean="0"/>
              <a:t>15/04/1444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55C1DB7-B55C-4A8D-9C59-125A8F88469A}" type="datetimeFigureOut">
              <a:rPr lang="ar-IQ" smtClean="0"/>
              <a:t>15/04/1444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B2EFEED-9E0D-414C-A744-45932F288B5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55C1DB7-B55C-4A8D-9C59-125A8F88469A}" type="datetimeFigureOut">
              <a:rPr lang="ar-IQ" smtClean="0"/>
              <a:t>15/04/1444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55C1DB7-B55C-4A8D-9C59-125A8F88469A}" type="datetimeFigureOut">
              <a:rPr lang="ar-IQ" smtClean="0"/>
              <a:t>15/04/1444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C1DB7-B55C-4A8D-9C59-125A8F88469A}" type="datetimeFigureOut">
              <a:rPr lang="ar-IQ" smtClean="0"/>
              <a:t>15/04/1444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B2EFEED-9E0D-414C-A744-45932F288B5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55C1DB7-B55C-4A8D-9C59-125A8F88469A}" type="datetimeFigureOut">
              <a:rPr lang="ar-IQ" smtClean="0"/>
              <a:t>15/04/1444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B2EFEED-9E0D-414C-A744-45932F288B53}"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5C1DB7-B55C-4A8D-9C59-125A8F88469A}" type="datetimeFigureOut">
              <a:rPr lang="ar-IQ" smtClean="0"/>
              <a:t>15/04/1444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2EFEED-9E0D-414C-A744-45932F288B53}"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24745"/>
            <a:ext cx="7772400" cy="1224136"/>
          </a:xfrm>
        </p:spPr>
        <p:txBody>
          <a:bodyPr>
            <a:normAutofit fontScale="90000"/>
          </a:bodyPr>
          <a:lstStyle/>
          <a:p>
            <a:pPr algn="l"/>
            <a:r>
              <a:rPr lang="en-US" dirty="0" smtClean="0">
                <a:solidFill>
                  <a:srgbClr val="FF0000"/>
                </a:solidFill>
              </a:rPr>
              <a:t>Computer Crimes</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371600" y="2492896"/>
            <a:ext cx="6400800" cy="3145904"/>
          </a:xfrm>
        </p:spPr>
        <p:txBody>
          <a:bodyPr>
            <a:normAutofit fontScale="55000" lnSpcReduction="20000"/>
          </a:bodyPr>
          <a:lstStyle/>
          <a:p>
            <a:pPr algn="l"/>
            <a:r>
              <a:rPr lang="en-US" sz="4200" b="1" dirty="0" smtClean="0">
                <a:solidFill>
                  <a:schemeClr val="tx1"/>
                </a:solidFill>
              </a:rPr>
              <a:t>- </a:t>
            </a:r>
            <a:r>
              <a:rPr lang="en-US" sz="4200" b="1" dirty="0">
                <a:solidFill>
                  <a:schemeClr val="tx1"/>
                </a:solidFill>
              </a:rPr>
              <a:t>Definition of crime:</a:t>
            </a:r>
          </a:p>
          <a:p>
            <a:pPr algn="l"/>
            <a:r>
              <a:rPr lang="en-US" sz="4200" b="1" dirty="0">
                <a:solidFill>
                  <a:schemeClr val="tx1"/>
                </a:solidFill>
              </a:rPr>
              <a:t> - Computer role in crime</a:t>
            </a:r>
          </a:p>
          <a:p>
            <a:pPr algn="l"/>
            <a:r>
              <a:rPr lang="en-US" sz="4200" b="1" dirty="0">
                <a:solidFill>
                  <a:schemeClr val="tx1"/>
                </a:solidFill>
              </a:rPr>
              <a:t> - How fraudsters steal passwords</a:t>
            </a:r>
          </a:p>
          <a:p>
            <a:pPr algn="l"/>
            <a:r>
              <a:rPr lang="en-US" sz="4200" b="1" dirty="0">
                <a:solidFill>
                  <a:schemeClr val="tx1"/>
                </a:solidFill>
              </a:rPr>
              <a:t> - The concept of informatics crime</a:t>
            </a:r>
          </a:p>
          <a:p>
            <a:pPr algn="l"/>
            <a:r>
              <a:rPr lang="en-US" sz="4200" b="1" dirty="0">
                <a:solidFill>
                  <a:schemeClr val="tx1"/>
                </a:solidFill>
              </a:rPr>
              <a:t> - Definition of  Computer Crime</a:t>
            </a:r>
          </a:p>
          <a:p>
            <a:pPr algn="l"/>
            <a:r>
              <a:rPr lang="en-US" sz="4200" b="1" dirty="0">
                <a:solidFill>
                  <a:schemeClr val="tx1"/>
                </a:solidFill>
              </a:rPr>
              <a:t> - Computer crimes by type are classified</a:t>
            </a:r>
          </a:p>
          <a:p>
            <a:pPr algn="l"/>
            <a:r>
              <a:rPr lang="en-US" sz="4200" b="1" dirty="0">
                <a:solidFill>
                  <a:schemeClr val="tx1"/>
                </a:solidFill>
              </a:rPr>
              <a:t> - Means of crime</a:t>
            </a:r>
          </a:p>
          <a:p>
            <a:r>
              <a:rPr lang="en-US" sz="4200" b="1" dirty="0">
                <a:solidFill>
                  <a:schemeClr val="tx1"/>
                </a:solidFill>
              </a:rPr>
              <a:t> </a:t>
            </a:r>
            <a:r>
              <a:rPr lang="en-US" sz="4200" b="1" dirty="0" smtClean="0">
                <a:solidFill>
                  <a:schemeClr val="tx1"/>
                </a:solidFill>
              </a:rPr>
              <a:t>-</a:t>
            </a:r>
            <a:endParaRPr lang="ar-IQ" dirty="0"/>
          </a:p>
        </p:txBody>
      </p:sp>
    </p:spTree>
    <p:extLst>
      <p:ext uri="{BB962C8B-B14F-4D97-AF65-F5344CB8AC3E}">
        <p14:creationId xmlns:p14="http://schemas.microsoft.com/office/powerpoint/2010/main" val="283284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Computer Crimes</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marL="0" indent="0" algn="l">
              <a:buNone/>
            </a:pPr>
            <a:r>
              <a:rPr lang="en-US" dirty="0" smtClean="0">
                <a:solidFill>
                  <a:schemeClr val="accent1">
                    <a:lumMod val="60000"/>
                    <a:lumOff val="40000"/>
                  </a:schemeClr>
                </a:solidFill>
              </a:rPr>
              <a:t>Definition </a:t>
            </a:r>
            <a:r>
              <a:rPr lang="en-US" dirty="0">
                <a:solidFill>
                  <a:schemeClr val="accent1">
                    <a:lumMod val="60000"/>
                    <a:lumOff val="40000"/>
                  </a:schemeClr>
                </a:solidFill>
              </a:rPr>
              <a:t>of crime:</a:t>
            </a:r>
          </a:p>
          <a:p>
            <a:pPr marL="0" indent="0" algn="l">
              <a:buNone/>
            </a:pPr>
            <a:r>
              <a:rPr lang="en-US" dirty="0"/>
              <a:t>           A person may infringe upon the property and privacy of others regardless of the means used, the purpose and the motivation behind it.</a:t>
            </a:r>
          </a:p>
          <a:p>
            <a:pPr marL="0" indent="0" algn="l">
              <a:buNone/>
            </a:pPr>
            <a:r>
              <a:rPr lang="en-US" dirty="0" smtClean="0">
                <a:solidFill>
                  <a:srgbClr val="7030A0"/>
                </a:solidFill>
              </a:rPr>
              <a:t>Comments</a:t>
            </a:r>
            <a:r>
              <a:rPr lang="en-US" dirty="0">
                <a:solidFill>
                  <a:srgbClr val="7030A0"/>
                </a:solidFill>
              </a:rPr>
              <a:t>:</a:t>
            </a:r>
          </a:p>
          <a:p>
            <a:pPr marL="0" indent="0" algn="l">
              <a:buNone/>
            </a:pPr>
            <a:r>
              <a:rPr lang="en-US" dirty="0"/>
              <a:t>1.Is an illegal activity directed to copy, change, or delete information stored inside the computer that is turned on its way.</a:t>
            </a:r>
          </a:p>
          <a:p>
            <a:pPr marL="0" indent="0" algn="l">
              <a:buNone/>
            </a:pPr>
            <a:r>
              <a:rPr lang="en-US" dirty="0"/>
              <a:t> </a:t>
            </a:r>
          </a:p>
          <a:p>
            <a:pPr marL="0" indent="0" algn="l">
              <a:buNone/>
            </a:pPr>
            <a:r>
              <a:rPr lang="en-US" dirty="0"/>
              <a:t>2. Any unlawful or unauthorized conduct with respect to the transmission of data.</a:t>
            </a:r>
          </a:p>
          <a:p>
            <a:endParaRPr lang="en-US" dirty="0"/>
          </a:p>
          <a:p>
            <a:endParaRPr lang="ar-IQ" dirty="0"/>
          </a:p>
        </p:txBody>
      </p:sp>
    </p:spTree>
    <p:extLst>
      <p:ext uri="{BB962C8B-B14F-4D97-AF65-F5344CB8AC3E}">
        <p14:creationId xmlns:p14="http://schemas.microsoft.com/office/powerpoint/2010/main" val="63798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Computer Crimes</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l">
              <a:buNone/>
            </a:pPr>
            <a:r>
              <a:rPr lang="en-US" dirty="0"/>
              <a:t>3. It is a pattern of crimes known in the Penal Code as </a:t>
            </a:r>
            <a:endParaRPr lang="ar-IQ" dirty="0" smtClean="0"/>
          </a:p>
          <a:p>
            <a:pPr marL="0" indent="0" algn="l">
              <a:buNone/>
            </a:pPr>
            <a:r>
              <a:rPr lang="en-US" dirty="0" smtClean="0"/>
              <a:t>long </a:t>
            </a:r>
            <a:r>
              <a:rPr lang="en-US" dirty="0"/>
              <a:t>as associated with information technology</a:t>
            </a:r>
            <a:r>
              <a:rPr lang="en-US" dirty="0" smtClean="0"/>
              <a:t>.</a:t>
            </a:r>
            <a:endParaRPr lang="ar-IQ" dirty="0" smtClean="0"/>
          </a:p>
          <a:p>
            <a:pPr marL="0" indent="0" algn="l">
              <a:buNone/>
            </a:pPr>
            <a:endParaRPr lang="ar-IQ" dirty="0"/>
          </a:p>
          <a:p>
            <a:pPr marL="0" indent="0" algn="l">
              <a:buNone/>
            </a:pPr>
            <a:endParaRPr lang="en-US" dirty="0"/>
          </a:p>
          <a:p>
            <a:pPr marL="0" indent="0" algn="l">
              <a:buNone/>
            </a:pPr>
            <a:r>
              <a:rPr lang="en-US" dirty="0" smtClean="0"/>
              <a:t>4</a:t>
            </a:r>
            <a:r>
              <a:rPr lang="en-US" dirty="0"/>
              <a:t>. The crime in which computer data and information programs play a major role.</a:t>
            </a:r>
          </a:p>
          <a:p>
            <a:endParaRPr lang="ar-IQ" dirty="0"/>
          </a:p>
        </p:txBody>
      </p:sp>
    </p:spTree>
    <p:extLst>
      <p:ext uri="{BB962C8B-B14F-4D97-AF65-F5344CB8AC3E}">
        <p14:creationId xmlns:p14="http://schemas.microsoft.com/office/powerpoint/2010/main" val="376402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Computer role in crime:</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gn="l">
              <a:buNone/>
            </a:pPr>
            <a:r>
              <a:rPr lang="en-US" dirty="0" smtClean="0">
                <a:solidFill>
                  <a:schemeClr val="accent1">
                    <a:lumMod val="60000"/>
                    <a:lumOff val="40000"/>
                  </a:schemeClr>
                </a:solidFill>
              </a:rPr>
              <a:t>The </a:t>
            </a:r>
            <a:r>
              <a:rPr lang="en-US" dirty="0">
                <a:solidFill>
                  <a:schemeClr val="accent1">
                    <a:lumMod val="60000"/>
                    <a:lumOff val="40000"/>
                  </a:schemeClr>
                </a:solidFill>
              </a:rPr>
              <a:t>computer plays three roles in the field of committing crimes:</a:t>
            </a:r>
          </a:p>
          <a:p>
            <a:pPr marL="0" indent="0" algn="l">
              <a:buNone/>
            </a:pPr>
            <a:r>
              <a:rPr lang="en-US" dirty="0">
                <a:solidFill>
                  <a:srgbClr val="0070C0"/>
                </a:solidFill>
              </a:rPr>
              <a:t>First: </a:t>
            </a:r>
            <a:r>
              <a:rPr lang="en-US" dirty="0"/>
              <a:t>The computer may be a target of the crime, as in the case of unauthorized access to the system.</a:t>
            </a:r>
          </a:p>
          <a:p>
            <a:pPr marL="0" indent="0" algn="l">
              <a:buNone/>
            </a:pPr>
            <a:r>
              <a:rPr lang="en-US" dirty="0" smtClean="0"/>
              <a:t>Viruses </a:t>
            </a:r>
            <a:r>
              <a:rPr lang="en-US" dirty="0"/>
              <a:t>to destroy data and stored files or in case of </a:t>
            </a:r>
            <a:endParaRPr lang="ar-IQ" dirty="0" smtClean="0"/>
          </a:p>
          <a:p>
            <a:pPr marL="0" indent="0" algn="l">
              <a:buNone/>
            </a:pPr>
            <a:r>
              <a:rPr lang="en-US" dirty="0" smtClean="0"/>
              <a:t>seizure </a:t>
            </a:r>
            <a:r>
              <a:rPr lang="en-US" dirty="0"/>
              <a:t>of data stored or transmitted across systems</a:t>
            </a:r>
            <a:r>
              <a:rPr lang="en-US" dirty="0" smtClean="0"/>
              <a:t>.</a:t>
            </a:r>
            <a:endParaRPr lang="ar-IQ" dirty="0" smtClean="0"/>
          </a:p>
          <a:p>
            <a:pPr marL="0" indent="0" algn="l">
              <a:buNone/>
            </a:pPr>
            <a:r>
              <a:rPr lang="en-US" dirty="0" smtClean="0">
                <a:solidFill>
                  <a:srgbClr val="0070C0"/>
                </a:solidFill>
              </a:rPr>
              <a:t>Second</a:t>
            </a:r>
            <a:r>
              <a:rPr lang="en-US" dirty="0">
                <a:solidFill>
                  <a:srgbClr val="0070C0"/>
                </a:solidFill>
              </a:rPr>
              <a:t>: </a:t>
            </a:r>
            <a:r>
              <a:rPr lang="en-US" dirty="0"/>
              <a:t>The computer may be a tool of crime, as in the case of computer exploitation to seize money by making illegal transfers or using technology in counterfeiting, counterfeiting or seizure of funds by credit card numbers.</a:t>
            </a:r>
          </a:p>
          <a:p>
            <a:endParaRPr lang="ar-IQ" dirty="0"/>
          </a:p>
        </p:txBody>
      </p:sp>
    </p:spTree>
    <p:extLst>
      <p:ext uri="{BB962C8B-B14F-4D97-AF65-F5344CB8AC3E}">
        <p14:creationId xmlns:p14="http://schemas.microsoft.com/office/powerpoint/2010/main" val="213859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chemeClr val="accent1">
                    <a:lumMod val="60000"/>
                    <a:lumOff val="40000"/>
                  </a:schemeClr>
                </a:solidFill>
              </a:rPr>
              <a:t>Computer role in crime:</a:t>
            </a:r>
            <a:br>
              <a:rPr lang="en-US" dirty="0" smtClean="0">
                <a:solidFill>
                  <a:schemeClr val="accent1">
                    <a:lumMod val="60000"/>
                    <a:lumOff val="40000"/>
                  </a:schemeClr>
                </a:solidFill>
              </a:rPr>
            </a:br>
            <a:endParaRPr lang="ar-IQ" dirty="0">
              <a:solidFill>
                <a:schemeClr val="accent1">
                  <a:lumMod val="60000"/>
                  <a:lumOff val="40000"/>
                </a:schemeClr>
              </a:solidFill>
            </a:endParaRPr>
          </a:p>
        </p:txBody>
      </p:sp>
      <p:sp>
        <p:nvSpPr>
          <p:cNvPr id="3" name="عنصر نائب للمحتوى 2"/>
          <p:cNvSpPr>
            <a:spLocks noGrp="1"/>
          </p:cNvSpPr>
          <p:nvPr>
            <p:ph idx="1"/>
          </p:nvPr>
        </p:nvSpPr>
        <p:spPr/>
        <p:txBody>
          <a:bodyPr>
            <a:normAutofit fontScale="85000" lnSpcReduction="20000"/>
          </a:bodyPr>
          <a:lstStyle/>
          <a:p>
            <a:pPr marL="0" indent="0" algn="l">
              <a:buNone/>
            </a:pPr>
            <a:r>
              <a:rPr lang="en-US" dirty="0">
                <a:solidFill>
                  <a:srgbClr val="0070C0"/>
                </a:solidFill>
              </a:rPr>
              <a:t>Third:</a:t>
            </a:r>
            <a:r>
              <a:rPr lang="en-US" dirty="0"/>
              <a:t> The computer may be the environment of crime, as in the storage of programs in its system or if used to publish illegal material, and the computer can play the three roles with fraud and steal passwords:</a:t>
            </a:r>
          </a:p>
          <a:p>
            <a:pPr marL="0" indent="0" algn="l">
              <a:buNone/>
            </a:pPr>
            <a:r>
              <a:rPr lang="en-US" dirty="0" smtClean="0">
                <a:solidFill>
                  <a:srgbClr val="FF0000"/>
                </a:solidFill>
              </a:rPr>
              <a:t>Many </a:t>
            </a:r>
            <a:r>
              <a:rPr lang="en-US" dirty="0">
                <a:solidFill>
                  <a:srgbClr val="FF0000"/>
                </a:solidFill>
              </a:rPr>
              <a:t>problems can occur if someone steals the password, and those who steal the password can do many things of which:</a:t>
            </a:r>
          </a:p>
          <a:p>
            <a:pPr marL="0" indent="0" algn="l">
              <a:buNone/>
            </a:pPr>
            <a:r>
              <a:rPr lang="en-US" dirty="0" smtClean="0"/>
              <a:t>1</a:t>
            </a:r>
            <a:r>
              <a:rPr lang="en-US" dirty="0"/>
              <a:t>. Your credit card may be used to purchase goods in thousands of dollars online</a:t>
            </a:r>
            <a:r>
              <a:rPr lang="en-US" dirty="0" smtClean="0"/>
              <a:t>.</a:t>
            </a:r>
            <a:r>
              <a:rPr lang="en-US" dirty="0"/>
              <a:t> </a:t>
            </a:r>
          </a:p>
          <a:p>
            <a:pPr marL="0" indent="0" algn="l">
              <a:buNone/>
            </a:pPr>
            <a:r>
              <a:rPr lang="en-US" dirty="0"/>
              <a:t>2. Someone may enter private areas on the websites you have registered with</a:t>
            </a:r>
            <a:r>
              <a:rPr lang="en-US" dirty="0" smtClean="0"/>
              <a:t>.</a:t>
            </a:r>
            <a:r>
              <a:rPr lang="en-US" dirty="0"/>
              <a:t> </a:t>
            </a:r>
          </a:p>
          <a:p>
            <a:pPr marL="0" indent="0" algn="l">
              <a:buNone/>
            </a:pPr>
            <a:r>
              <a:rPr lang="en-US" dirty="0"/>
              <a:t>3. Someone may see your email and send threatening messages via your email</a:t>
            </a:r>
            <a:r>
              <a:rPr lang="en-US" dirty="0" smtClean="0"/>
              <a:t>.</a:t>
            </a:r>
            <a:r>
              <a:rPr lang="en-US" dirty="0"/>
              <a:t> </a:t>
            </a:r>
          </a:p>
          <a:p>
            <a:pPr marL="0" indent="0" algn="l">
              <a:buNone/>
            </a:pPr>
            <a:r>
              <a:rPr lang="en-US" dirty="0"/>
              <a:t>4. Someone may use your account to launch fraud attacks around the world and people may think you are the actor.</a:t>
            </a:r>
          </a:p>
          <a:p>
            <a:endParaRPr lang="ar-IQ" dirty="0"/>
          </a:p>
        </p:txBody>
      </p:sp>
    </p:spTree>
    <p:extLst>
      <p:ext uri="{BB962C8B-B14F-4D97-AF65-F5344CB8AC3E}">
        <p14:creationId xmlns:p14="http://schemas.microsoft.com/office/powerpoint/2010/main" val="1147100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How fraudsters steal passwords:</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l">
              <a:buNone/>
            </a:pPr>
            <a:r>
              <a:rPr lang="en-US" dirty="0" smtClean="0">
                <a:solidFill>
                  <a:schemeClr val="accent1">
                    <a:lumMod val="60000"/>
                    <a:lumOff val="40000"/>
                  </a:schemeClr>
                </a:solidFill>
              </a:rPr>
              <a:t>       </a:t>
            </a:r>
            <a:r>
              <a:rPr lang="en-US" dirty="0">
                <a:solidFill>
                  <a:schemeClr val="accent1">
                    <a:lumMod val="60000"/>
                    <a:lumOff val="40000"/>
                  </a:schemeClr>
                </a:solidFill>
              </a:rPr>
              <a:t>There are many ways to steal your password:</a:t>
            </a:r>
          </a:p>
          <a:p>
            <a:pPr marL="0" indent="0" algn="l">
              <a:buNone/>
            </a:pPr>
            <a:r>
              <a:rPr lang="en-US" dirty="0">
                <a:solidFill>
                  <a:srgbClr val="FF0000"/>
                </a:solidFill>
              </a:rPr>
              <a:t>1</a:t>
            </a:r>
            <a:r>
              <a:rPr lang="en-US" dirty="0"/>
              <a:t>. One of the simplest methods used by fraudsters to steal your password is to call you claiming they are computer security experts and ask for your password</a:t>
            </a:r>
            <a:r>
              <a:rPr lang="en-US" dirty="0" smtClean="0"/>
              <a:t>.</a:t>
            </a:r>
            <a:r>
              <a:rPr lang="en-US" dirty="0"/>
              <a:t> </a:t>
            </a:r>
          </a:p>
          <a:p>
            <a:pPr marL="0" indent="0" algn="l">
              <a:buNone/>
            </a:pPr>
            <a:r>
              <a:rPr lang="en-US" dirty="0">
                <a:solidFill>
                  <a:srgbClr val="FF0000"/>
                </a:solidFill>
              </a:rPr>
              <a:t>2</a:t>
            </a:r>
            <a:r>
              <a:rPr lang="en-US" dirty="0"/>
              <a:t>. Also common are guessing, such as the first letters of their names or the date of birth of a relative</a:t>
            </a:r>
            <a:r>
              <a:rPr lang="en-US" dirty="0" smtClean="0"/>
              <a:t>.</a:t>
            </a:r>
            <a:r>
              <a:rPr lang="en-US" dirty="0"/>
              <a:t> </a:t>
            </a:r>
          </a:p>
          <a:p>
            <a:pPr marL="0" indent="0" algn="l">
              <a:buNone/>
            </a:pPr>
            <a:r>
              <a:rPr lang="en-US" dirty="0">
                <a:solidFill>
                  <a:srgbClr val="FF0000"/>
                </a:solidFill>
              </a:rPr>
              <a:t>3</a:t>
            </a:r>
            <a:r>
              <a:rPr lang="en-US" dirty="0"/>
              <a:t>. The last means is to probe any discovery attempt and fraudsters   check the information that is displayed over the Internet and enable them to know and use the password</a:t>
            </a:r>
            <a:r>
              <a:rPr lang="en-US" dirty="0" smtClean="0"/>
              <a:t>.</a:t>
            </a:r>
            <a:r>
              <a:rPr lang="en-US" dirty="0"/>
              <a:t>  </a:t>
            </a:r>
          </a:p>
          <a:p>
            <a:endParaRPr lang="ar-IQ" dirty="0"/>
          </a:p>
        </p:txBody>
      </p:sp>
    </p:spTree>
    <p:extLst>
      <p:ext uri="{BB962C8B-B14F-4D97-AF65-F5344CB8AC3E}">
        <p14:creationId xmlns:p14="http://schemas.microsoft.com/office/powerpoint/2010/main" val="1997709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377</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Constantia</vt:lpstr>
      <vt:lpstr>Majalla UI</vt:lpstr>
      <vt:lpstr>Traditional Arabic</vt:lpstr>
      <vt:lpstr>Wingdings 2</vt:lpstr>
      <vt:lpstr>تدفق</vt:lpstr>
      <vt:lpstr>Computer Crimes </vt:lpstr>
      <vt:lpstr>Computer Crimes </vt:lpstr>
      <vt:lpstr>Computer Crimes </vt:lpstr>
      <vt:lpstr>Computer role in crime: </vt:lpstr>
      <vt:lpstr>Computer role in crime: </vt:lpstr>
      <vt:lpstr>How fraudsters steal passwords: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Crimes</dc:title>
  <dc:creator>DR.Ahmed Saker 2o1O</dc:creator>
  <cp:lastModifiedBy>Asaad Al hijaj</cp:lastModifiedBy>
  <cp:revision>32</cp:revision>
  <dcterms:created xsi:type="dcterms:W3CDTF">2019-11-02T13:41:47Z</dcterms:created>
  <dcterms:modified xsi:type="dcterms:W3CDTF">2022-11-09T14:00:59Z</dcterms:modified>
</cp:coreProperties>
</file>